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727F1-B9D0-4C52-8116-25E8B3A9BE0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825E0-0B95-436C-B7CE-F20F82F524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ED6192-4406-4FA8-8984-3A574E2508BB}" type="datetime1">
              <a:rPr lang="en-US" smtClean="0"/>
              <a:t>5/18/2020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02CDAF-BF47-49FA-A4D6-14450CD236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7FC66-4F97-4F7E-BB6B-3E058109FD53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2CDAF-BF47-49FA-A4D6-14450CD23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32F83-B18A-4A6D-A07B-F4EA168A0C83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2CDAF-BF47-49FA-A4D6-14450CD23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8E040-66A2-4780-973D-6EECFDA17457}" type="datetime1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2CDAF-BF47-49FA-A4D6-14450CD23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F772094-D8A4-4230-93BE-6F1BB83BAEA9}" type="datetime1">
              <a:rPr lang="en-US" smtClean="0"/>
              <a:t>5/18/2020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02CDAF-BF47-49FA-A4D6-14450CD236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FF286C-D478-4C6D-8FE1-B0FDC4FF6EF7}" type="datetime1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02CDAF-BF47-49FA-A4D6-14450CD236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6CB39-9A05-41C4-978D-0309CE65595D}" type="datetime1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D02CDAF-BF47-49FA-A4D6-14450CD23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82098-4A26-441C-8B06-FA8C1A9B510D}" type="datetime1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2CDAF-BF47-49FA-A4D6-14450CD23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DF6722-647B-4BC0-9497-CEF814C92BFC}" type="datetime1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02CDAF-BF47-49FA-A4D6-14450CD236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59058F2-21D9-4FDC-BC38-B968CBE569AC}" type="datetime1">
              <a:rPr lang="en-US" smtClean="0"/>
              <a:t>5/18/2020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02CDAF-BF47-49FA-A4D6-14450CD236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845E340-BD9C-4A22-BE56-E0DFE46A2667}" type="datetime1">
              <a:rPr lang="en-US" smtClean="0"/>
              <a:t>5/18/2020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D02CDAF-BF47-49FA-A4D6-14450CD236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3A60345-0147-4106-9504-1EBB9A23461E}" type="datetime1">
              <a:rPr lang="en-US" smtClean="0"/>
              <a:t>5/18/2020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D02CDAF-BF47-49FA-A4D6-14450CD2362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sr-Cyrl-RS" dirty="0" smtClean="0">
                <a:solidFill>
                  <a:srgbClr val="C00000"/>
                </a:solidFill>
              </a:rPr>
              <a:t>Примери осне симетрије и симетричне тачке</a:t>
            </a:r>
            <a:br>
              <a:rPr lang="sr-Cyrl-RS" dirty="0" smtClean="0">
                <a:solidFill>
                  <a:srgbClr val="C00000"/>
                </a:solidFill>
              </a:rPr>
            </a:br>
            <a:r>
              <a:rPr lang="sr-Cyrl-RS" dirty="0" smtClean="0">
                <a:solidFill>
                  <a:srgbClr val="C00000"/>
                </a:solidFill>
              </a:rPr>
              <a:t>- обрада -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3071810"/>
            <a:ext cx="4193272" cy="13239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dirty="0" smtClean="0"/>
              <a:t>      </a:t>
            </a:r>
            <a:r>
              <a:rPr lang="sr-Cyrl-RS" dirty="0" smtClean="0">
                <a:solidFill>
                  <a:srgbClr val="002060"/>
                </a:solidFill>
              </a:rPr>
              <a:t>19.05.2020.</a:t>
            </a:r>
          </a:p>
          <a:p>
            <a:pPr algn="ctr"/>
            <a:r>
              <a:rPr lang="sr-Cyrl-RS" dirty="0" smtClean="0">
                <a:solidFill>
                  <a:srgbClr val="002060"/>
                </a:solidFill>
              </a:rPr>
              <a:t>      5. разред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857356" y="4714884"/>
            <a:ext cx="2000264" cy="1714512"/>
          </a:xfrm>
          <a:prstGeom prst="flowChartConnector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5643570" y="4714884"/>
            <a:ext cx="2500330" cy="1428760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7429520" y="3214686"/>
            <a:ext cx="1285884" cy="714380"/>
          </a:xfrm>
          <a:prstGeom prst="flowChartProces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57158" y="2857496"/>
            <a:ext cx="1428760" cy="1357322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       </a:t>
            </a:r>
            <a:r>
              <a:rPr lang="sr-Cyrl-RS" dirty="0" smtClean="0">
                <a:solidFill>
                  <a:srgbClr val="002060"/>
                </a:solidFill>
              </a:rPr>
              <a:t>Драги петаци,</a:t>
            </a:r>
          </a:p>
          <a:p>
            <a:pPr>
              <a:buNone/>
            </a:pPr>
            <a:endParaRPr lang="sr-Cyrl-R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r-Cyrl-RS" dirty="0" smtClean="0">
                <a:solidFill>
                  <a:srgbClr val="002060"/>
                </a:solidFill>
              </a:rPr>
              <a:t>       Кроз нову лекцију научићете </a:t>
            </a:r>
            <a:r>
              <a:rPr lang="sr-Cyrl-RS" u="sng" dirty="0" smtClean="0">
                <a:solidFill>
                  <a:srgbClr val="002060"/>
                </a:solidFill>
              </a:rPr>
              <a:t>шта је осна</a:t>
            </a:r>
          </a:p>
          <a:p>
            <a:pPr>
              <a:buNone/>
            </a:pPr>
            <a:r>
              <a:rPr lang="sr-Cyrl-RS" u="sng" dirty="0" smtClean="0">
                <a:solidFill>
                  <a:srgbClr val="002060"/>
                </a:solidFill>
              </a:rPr>
              <a:t>с</a:t>
            </a:r>
            <a:r>
              <a:rPr lang="sr-Cyrl-RS" u="sng" dirty="0" smtClean="0">
                <a:solidFill>
                  <a:srgbClr val="002060"/>
                </a:solidFill>
              </a:rPr>
              <a:t>иметрија</a:t>
            </a:r>
            <a:r>
              <a:rPr lang="sr-Cyrl-RS" dirty="0" smtClean="0">
                <a:solidFill>
                  <a:srgbClr val="002060"/>
                </a:solidFill>
              </a:rPr>
              <a:t>, </a:t>
            </a:r>
            <a:r>
              <a:rPr lang="sr-Cyrl-RS" u="sng" dirty="0" smtClean="0">
                <a:solidFill>
                  <a:srgbClr val="002060"/>
                </a:solidFill>
              </a:rPr>
              <a:t>основне особине осне симетрије </a:t>
            </a:r>
          </a:p>
          <a:p>
            <a:pPr>
              <a:buNone/>
            </a:pPr>
            <a:r>
              <a:rPr lang="sr-Cyrl-RS" dirty="0" smtClean="0">
                <a:solidFill>
                  <a:srgbClr val="002060"/>
                </a:solidFill>
              </a:rPr>
              <a:t>и </a:t>
            </a:r>
            <a:r>
              <a:rPr lang="sr-Cyrl-RS" u="sng" dirty="0" smtClean="0">
                <a:solidFill>
                  <a:srgbClr val="002060"/>
                </a:solidFill>
              </a:rPr>
              <a:t>како се цртају осносиметричне слике</a:t>
            </a:r>
          </a:p>
          <a:p>
            <a:pPr>
              <a:buNone/>
            </a:pPr>
            <a:r>
              <a:rPr lang="sr-Cyrl-RS" u="sng" dirty="0" smtClean="0">
                <a:solidFill>
                  <a:srgbClr val="002060"/>
                </a:solidFill>
              </a:rPr>
              <a:t>н</a:t>
            </a:r>
            <a:r>
              <a:rPr lang="sr-Cyrl-RS" u="sng" dirty="0" smtClean="0">
                <a:solidFill>
                  <a:srgbClr val="002060"/>
                </a:solidFill>
              </a:rPr>
              <a:t>еких фигура.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357562"/>
            <a:ext cx="8258683" cy="292895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Chevron 4"/>
          <p:cNvSpPr/>
          <p:nvPr/>
        </p:nvSpPr>
        <p:spPr>
          <a:xfrm>
            <a:off x="571472" y="500042"/>
            <a:ext cx="642942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00034" y="1428736"/>
            <a:ext cx="642942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643702" y="6357958"/>
            <a:ext cx="1857388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500562" y="6357958"/>
            <a:ext cx="1857388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57422" y="6357958"/>
            <a:ext cx="1857388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CDAF-BF47-49FA-A4D6-14450CD23620}" type="slidenum">
              <a:rPr lang="en-US" smtClean="0"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572000" y="357166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Cyrl-RS" dirty="0" smtClean="0"/>
              <a:t>           </a:t>
            </a:r>
            <a:r>
              <a:rPr lang="sr-Cyrl-RS" sz="3700" dirty="0" smtClean="0">
                <a:solidFill>
                  <a:srgbClr val="002060"/>
                </a:solidFill>
              </a:rPr>
              <a:t>Нека је </a:t>
            </a:r>
            <a:r>
              <a:rPr lang="sr-Latn-RS" sz="3700" dirty="0" smtClean="0">
                <a:solidFill>
                  <a:srgbClr val="002060"/>
                </a:solidFill>
              </a:rPr>
              <a:t>s</a:t>
            </a:r>
            <a:r>
              <a:rPr lang="sr-Cyrl-RS" sz="3700" dirty="0" smtClean="0">
                <a:solidFill>
                  <a:srgbClr val="002060"/>
                </a:solidFill>
              </a:rPr>
              <a:t> произвољна права и А тачка која</a:t>
            </a:r>
          </a:p>
          <a:p>
            <a:pPr>
              <a:buNone/>
            </a:pPr>
            <a:r>
              <a:rPr lang="sr-Cyrl-RS" sz="3700" dirty="0" smtClean="0">
                <a:solidFill>
                  <a:srgbClr val="002060"/>
                </a:solidFill>
              </a:rPr>
              <a:t>не припада </a:t>
            </a:r>
            <a:r>
              <a:rPr lang="sr-Latn-RS" sz="3700" dirty="0" smtClean="0">
                <a:solidFill>
                  <a:srgbClr val="002060"/>
                </a:solidFill>
              </a:rPr>
              <a:t>s</a:t>
            </a:r>
            <a:r>
              <a:rPr lang="sr-Cyrl-RS" sz="3700" dirty="0" smtClean="0">
                <a:solidFill>
                  <a:srgbClr val="002060"/>
                </a:solidFill>
              </a:rPr>
              <a:t>. Тачка А</a:t>
            </a:r>
            <a:r>
              <a:rPr lang="sr-Cyrl-RS" sz="3700" dirty="0" smtClean="0">
                <a:solidFill>
                  <a:srgbClr val="002060"/>
                </a:solidFill>
                <a:latin typeface="Minion Pro Cond"/>
              </a:rPr>
              <a:t></a:t>
            </a:r>
            <a:r>
              <a:rPr lang="sr-Cyrl-RS" sz="3700" dirty="0" smtClean="0">
                <a:solidFill>
                  <a:srgbClr val="002060"/>
                </a:solidFill>
              </a:rPr>
              <a:t> је осносиметрична, или </a:t>
            </a:r>
          </a:p>
          <a:p>
            <a:pPr>
              <a:buNone/>
            </a:pPr>
            <a:r>
              <a:rPr lang="sr-Cyrl-RS" sz="3700" dirty="0" smtClean="0">
                <a:solidFill>
                  <a:srgbClr val="002060"/>
                </a:solidFill>
              </a:rPr>
              <a:t>краће </a:t>
            </a:r>
            <a:r>
              <a:rPr lang="sr-Cyrl-RS" sz="3700" dirty="0" smtClean="0">
                <a:solidFill>
                  <a:srgbClr val="002060"/>
                </a:solidFill>
              </a:rPr>
              <a:t>симетрична тачки А у </a:t>
            </a:r>
            <a:r>
              <a:rPr lang="sr-Cyrl-RS" sz="3700" dirty="0" smtClean="0">
                <a:solidFill>
                  <a:srgbClr val="002060"/>
                </a:solidFill>
              </a:rPr>
              <a:t>односу на </a:t>
            </a:r>
            <a:r>
              <a:rPr lang="sr-Cyrl-RS" sz="3700" dirty="0" smtClean="0">
                <a:solidFill>
                  <a:srgbClr val="002060"/>
                </a:solidFill>
              </a:rPr>
              <a:t>праву </a:t>
            </a:r>
            <a:r>
              <a:rPr lang="sr-Latn-RS" sz="3700" dirty="0" smtClean="0">
                <a:solidFill>
                  <a:srgbClr val="002060"/>
                </a:solidFill>
              </a:rPr>
              <a:t>s</a:t>
            </a:r>
            <a:r>
              <a:rPr lang="sr-Cyrl-RS" sz="3700" dirty="0" smtClean="0">
                <a:solidFill>
                  <a:srgbClr val="002060"/>
                </a:solidFill>
              </a:rPr>
              <a:t> </a:t>
            </a:r>
            <a:endParaRPr lang="sr-Cyrl-RS" sz="37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r-Cyrl-RS" sz="3700" dirty="0" smtClean="0">
                <a:solidFill>
                  <a:srgbClr val="002060"/>
                </a:solidFill>
              </a:rPr>
              <a:t>уколико</a:t>
            </a:r>
            <a:r>
              <a:rPr lang="sr-Cyrl-RS" sz="3700" dirty="0" smtClean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sr-Cyrl-RS" sz="3700" dirty="0" smtClean="0"/>
              <a:t> </a:t>
            </a:r>
            <a:r>
              <a:rPr lang="sr-Cyrl-RS" sz="3700" dirty="0" smtClean="0">
                <a:solidFill>
                  <a:srgbClr val="C00000"/>
                </a:solidFill>
              </a:rPr>
              <a:t>А</a:t>
            </a:r>
            <a:r>
              <a:rPr lang="sr-Cyrl-RS" sz="3700" dirty="0" smtClean="0">
                <a:solidFill>
                  <a:srgbClr val="C00000"/>
                </a:solidFill>
                <a:latin typeface="Minion Pro Cond"/>
              </a:rPr>
              <a:t></a:t>
            </a:r>
            <a:r>
              <a:rPr lang="sr-Cyrl-RS" sz="3700" dirty="0" smtClean="0">
                <a:solidFill>
                  <a:srgbClr val="C00000"/>
                </a:solidFill>
              </a:rPr>
              <a:t> </a:t>
            </a:r>
            <a:r>
              <a:rPr lang="sr-Cyrl-RS" sz="3700" dirty="0" smtClean="0">
                <a:solidFill>
                  <a:srgbClr val="C00000"/>
                </a:solidFill>
              </a:rPr>
              <a:t>припада нормали из </a:t>
            </a:r>
            <a:r>
              <a:rPr lang="sr-Cyrl-RS" sz="3700" dirty="0" smtClean="0">
                <a:solidFill>
                  <a:srgbClr val="C00000"/>
                </a:solidFill>
              </a:rPr>
              <a:t>А </a:t>
            </a:r>
            <a:r>
              <a:rPr lang="sr-Cyrl-RS" sz="3700" dirty="0" smtClean="0">
                <a:solidFill>
                  <a:srgbClr val="C00000"/>
                </a:solidFill>
              </a:rPr>
              <a:t>на </a:t>
            </a:r>
            <a:r>
              <a:rPr lang="sr-Latn-RS" sz="3700" dirty="0" smtClean="0">
                <a:solidFill>
                  <a:srgbClr val="C00000"/>
                </a:solidFill>
              </a:rPr>
              <a:t>s</a:t>
            </a:r>
            <a:endParaRPr lang="sr-Cyrl-RS" sz="37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sr-Cyrl-RS" sz="3700" dirty="0" smtClean="0"/>
          </a:p>
          <a:p>
            <a:pPr>
              <a:buNone/>
            </a:pPr>
            <a:r>
              <a:rPr lang="sr-Cyrl-RS" sz="3700" dirty="0" smtClean="0"/>
              <a:t> </a:t>
            </a:r>
            <a:r>
              <a:rPr lang="sr-Cyrl-RS" sz="3700" dirty="0" smtClean="0">
                <a:solidFill>
                  <a:srgbClr val="C00000"/>
                </a:solidFill>
              </a:rPr>
              <a:t>А</a:t>
            </a:r>
            <a:r>
              <a:rPr lang="sr-Cyrl-RS" sz="3700" dirty="0" smtClean="0">
                <a:solidFill>
                  <a:srgbClr val="C00000"/>
                </a:solidFill>
                <a:latin typeface="Minion Pro Cond"/>
              </a:rPr>
              <a:t> </a:t>
            </a:r>
            <a:r>
              <a:rPr lang="sr-Cyrl-RS" sz="3700" dirty="0" smtClean="0">
                <a:solidFill>
                  <a:srgbClr val="C00000"/>
                </a:solidFill>
              </a:rPr>
              <a:t>и </a:t>
            </a:r>
            <a:r>
              <a:rPr lang="sr-Cyrl-RS" sz="3700" dirty="0" smtClean="0">
                <a:solidFill>
                  <a:srgbClr val="C00000"/>
                </a:solidFill>
              </a:rPr>
              <a:t>А се налазе са различитих </a:t>
            </a:r>
            <a:r>
              <a:rPr lang="sr-Cyrl-RS" sz="3700" dirty="0" smtClean="0">
                <a:solidFill>
                  <a:srgbClr val="C00000"/>
                </a:solidFill>
              </a:rPr>
              <a:t>страна    </a:t>
            </a:r>
          </a:p>
          <a:p>
            <a:pPr>
              <a:buNone/>
            </a:pPr>
            <a:r>
              <a:rPr lang="sr-Cyrl-RS" sz="3700" dirty="0" smtClean="0">
                <a:solidFill>
                  <a:srgbClr val="C00000"/>
                </a:solidFill>
              </a:rPr>
              <a:t> </a:t>
            </a:r>
            <a:r>
              <a:rPr lang="sr-Cyrl-RS" sz="3700" dirty="0" smtClean="0">
                <a:solidFill>
                  <a:srgbClr val="C00000"/>
                </a:solidFill>
              </a:rPr>
              <a:t>праве  </a:t>
            </a:r>
            <a:r>
              <a:rPr lang="sr-Latn-RS" sz="3700" dirty="0" smtClean="0">
                <a:solidFill>
                  <a:srgbClr val="C00000"/>
                </a:solidFill>
              </a:rPr>
              <a:t>s</a:t>
            </a:r>
            <a:r>
              <a:rPr lang="sr-Cyrl-RS" sz="37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sr-Cyrl-RS" sz="3700" dirty="0" smtClean="0"/>
          </a:p>
          <a:p>
            <a:pPr>
              <a:buNone/>
            </a:pPr>
            <a:r>
              <a:rPr lang="sr-Cyrl-RS" sz="3700" dirty="0" smtClean="0"/>
              <a:t> </a:t>
            </a:r>
            <a:r>
              <a:rPr lang="sr-Cyrl-RS" sz="3700" dirty="0" smtClean="0"/>
              <a:t> </a:t>
            </a:r>
            <a:r>
              <a:rPr lang="sr-Cyrl-RS" sz="3700" dirty="0" smtClean="0">
                <a:solidFill>
                  <a:srgbClr val="C00000"/>
                </a:solidFill>
              </a:rPr>
              <a:t>А</a:t>
            </a:r>
            <a:r>
              <a:rPr lang="sr-Cyrl-RS" sz="3700" dirty="0" smtClean="0">
                <a:solidFill>
                  <a:srgbClr val="C00000"/>
                </a:solidFill>
                <a:latin typeface="Minion Pro Cond"/>
              </a:rPr>
              <a:t> </a:t>
            </a:r>
            <a:r>
              <a:rPr lang="sr-Cyrl-RS" sz="3700" dirty="0" smtClean="0">
                <a:solidFill>
                  <a:srgbClr val="C00000"/>
                </a:solidFill>
              </a:rPr>
              <a:t>и </a:t>
            </a:r>
            <a:r>
              <a:rPr lang="sr-Cyrl-RS" sz="3700" dirty="0" smtClean="0">
                <a:solidFill>
                  <a:srgbClr val="C00000"/>
                </a:solidFill>
              </a:rPr>
              <a:t>А су једнако удаљене од праве </a:t>
            </a:r>
            <a:r>
              <a:rPr lang="sr-Latn-RS" sz="3700" dirty="0" smtClean="0">
                <a:solidFill>
                  <a:srgbClr val="C00000"/>
                </a:solidFill>
              </a:rPr>
              <a:t>s</a:t>
            </a:r>
            <a:r>
              <a:rPr lang="sr-Cyrl-RS" sz="3700" dirty="0" smtClean="0">
                <a:solidFill>
                  <a:srgbClr val="C00000"/>
                </a:solidFill>
              </a:rPr>
              <a:t>.</a:t>
            </a:r>
          </a:p>
          <a:p>
            <a:pPr>
              <a:buNone/>
            </a:pPr>
            <a:endParaRPr lang="sr-Cyrl-RS" sz="3700" dirty="0" smtClean="0"/>
          </a:p>
          <a:p>
            <a:pPr>
              <a:buNone/>
            </a:pPr>
            <a:r>
              <a:rPr lang="sr-Cyrl-RS" sz="37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Свака тачка праве </a:t>
            </a:r>
            <a:r>
              <a:rPr lang="sr-Latn-RS" sz="37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</a:t>
            </a:r>
            <a:r>
              <a:rPr lang="sr-Cyrl-RS" sz="37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је самој себи </a:t>
            </a:r>
          </a:p>
          <a:p>
            <a:pPr>
              <a:buNone/>
            </a:pPr>
            <a:r>
              <a:rPr lang="sr-Cyrl-RS" sz="37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осносиметрична у односу на </a:t>
            </a:r>
            <a:r>
              <a:rPr lang="sr-Latn-RS" sz="37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</a:t>
            </a:r>
            <a:r>
              <a:rPr lang="sr-Cyrl-RS" sz="37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RS" sz="37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>
              <a:buNone/>
            </a:pPr>
            <a:endParaRPr lang="sr-Cyrl-RS" sz="3300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sz="3500" dirty="0" smtClean="0"/>
          </a:p>
          <a:p>
            <a:pPr>
              <a:buNone/>
            </a:pPr>
            <a:r>
              <a:rPr lang="sr-Cyrl-RS" sz="3500" dirty="0" smtClean="0"/>
              <a:t>          </a:t>
            </a:r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</a:t>
            </a:r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      </a:t>
            </a:r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  </a:t>
            </a:r>
            <a:endParaRPr lang="en-US" dirty="0"/>
          </a:p>
        </p:txBody>
      </p:sp>
      <p:pic>
        <p:nvPicPr>
          <p:cNvPr id="13" name="Picture 12" descr="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2428868"/>
            <a:ext cx="2819794" cy="383911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4" name="Chevron 13"/>
          <p:cNvSpPr/>
          <p:nvPr/>
        </p:nvSpPr>
        <p:spPr>
          <a:xfrm>
            <a:off x="357158" y="357166"/>
            <a:ext cx="571504" cy="14287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20114947">
            <a:off x="2297285" y="5540777"/>
            <a:ext cx="2286016" cy="21431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114947">
            <a:off x="3083104" y="5755092"/>
            <a:ext cx="2286016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0114947">
            <a:off x="1154278" y="5540777"/>
            <a:ext cx="2286016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Down Arrow 18"/>
          <p:cNvSpPr/>
          <p:nvPr/>
        </p:nvSpPr>
        <p:spPr>
          <a:xfrm rot="4039927">
            <a:off x="7360131" y="1229424"/>
            <a:ext cx="1362837" cy="602503"/>
          </a:xfrm>
          <a:prstGeom prst="curved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CDAF-BF47-49FA-A4D6-14450CD23620}" type="slidenum">
              <a:rPr lang="en-US" smtClean="0"/>
              <a:t>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3579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Задатак 2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: Нацртај у свесци са квадратићима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ачке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A, B, C, D, E, F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и праву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 као што је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риказано на слици. Одреди тачке које су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сносиметричне нацртаним тачкама у односу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 праву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071810"/>
            <a:ext cx="8264637" cy="2071702"/>
          </a:xfrm>
          <a:prstGeom prst="rect">
            <a:avLst/>
          </a:prstGeom>
          <a:ln w="190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6929454" y="6143644"/>
            <a:ext cx="1785950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786314" y="5929330"/>
            <a:ext cx="1785950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28926" y="5500702"/>
            <a:ext cx="1785950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CDAF-BF47-49FA-A4D6-14450CD23620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r-Cyrl-R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Када је дата права </a:t>
            </a:r>
            <a:r>
              <a:rPr lang="sr-Latn-R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Cyrl-R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3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свака тачка равни 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 којој се налази </a:t>
            </a:r>
            <a:r>
              <a:rPr lang="sr-Latn-R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Cyrl-R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Cyrl-RS" sz="3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 се пресликати у </a:t>
            </a:r>
          </a:p>
          <a:p>
            <a:pPr>
              <a:buNone/>
            </a:pPr>
            <a:r>
              <a:rPr lang="sr-Cyrl-RS" sz="3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sz="3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сносиметричну тачку у односу на </a:t>
            </a:r>
            <a:r>
              <a:rPr lang="sr-Latn-RS" sz="3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Cyrl-RS" sz="3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Овакво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ресликавање се назива </a:t>
            </a:r>
            <a:r>
              <a:rPr lang="sr-Cyrl-RS" sz="30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осна симетрија</a:t>
            </a:r>
            <a:r>
              <a:rPr lang="sr-Cyrl-R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r-Cyrl-RS" sz="3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 у односу на коју пресликавамо тачке</a:t>
            </a:r>
          </a:p>
          <a:p>
            <a:pPr>
              <a:buNone/>
            </a:pP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азива се </a:t>
            </a:r>
            <a:r>
              <a:rPr lang="sr-Cyrl-R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оса симетрије</a:t>
            </a: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Cyrl-RS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        Ако су А и</a:t>
            </a:r>
            <a:r>
              <a:rPr lang="sr-Cyrl-RS" sz="2800" dirty="0" smtClean="0"/>
              <a:t> А</a:t>
            </a:r>
            <a:r>
              <a:rPr lang="sr-Cyrl-RS" sz="2800" dirty="0" smtClean="0">
                <a:latin typeface="Minion Pro Cond"/>
              </a:rPr>
              <a:t></a:t>
            </a: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 симетричне у односу на праву</a:t>
            </a:r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3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нда се свака од тих тачака назива </a:t>
            </a:r>
            <a:r>
              <a:rPr lang="sr-Cyrl-RS" sz="3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сликом</a:t>
            </a:r>
          </a:p>
          <a:p>
            <a:pPr>
              <a:buNone/>
            </a:pP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руге тачке при тој осној симетрији.</a:t>
            </a:r>
          </a:p>
        </p:txBody>
      </p:sp>
      <p:pic>
        <p:nvPicPr>
          <p:cNvPr id="4" name="Picture 3" descr="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4500570"/>
            <a:ext cx="4643470" cy="210535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Chevron 4"/>
          <p:cNvSpPr/>
          <p:nvPr/>
        </p:nvSpPr>
        <p:spPr>
          <a:xfrm>
            <a:off x="642910" y="500042"/>
            <a:ext cx="714380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71472" y="2357430"/>
            <a:ext cx="714380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71472" y="3214686"/>
            <a:ext cx="714380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715008" y="5500702"/>
            <a:ext cx="1785950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429388" y="5857892"/>
            <a:ext cx="1785950" cy="35719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000892" y="6286520"/>
            <a:ext cx="1785950" cy="35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CDAF-BF47-49FA-A4D6-14450CD23620}" type="slidenum">
              <a:rPr lang="en-US" smtClean="0"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 rot="5400000">
            <a:off x="6532118" y="3897774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3579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Cyrl-R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Колинеарне тачке се осном симетријом </a:t>
            </a:r>
          </a:p>
          <a:p>
            <a:pPr>
              <a:buNone/>
            </a:pPr>
            <a:r>
              <a:rPr lang="sr-Cyrl-R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R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ресликавају у тачке које су такође колинеарне</a:t>
            </a:r>
            <a: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Cyrl-R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3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sr-Cyrl-RS" sz="3000" u="sng" dirty="0" smtClean="0">
                <a:latin typeface="Times New Roman" pitchFamily="18" charset="0"/>
                <a:cs typeface="Times New Roman" pitchFamily="18" charset="0"/>
              </a:rPr>
              <a:t>осном симетријом пресликава </a:t>
            </a: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R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праву</a:t>
            </a:r>
            <a:r>
              <a:rPr lang="sr-Cyrl-R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sr-Cyrl-R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500034" y="428604"/>
            <a:ext cx="714380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500034" y="1785926"/>
            <a:ext cx="214314" cy="285752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2428868"/>
            <a:ext cx="8272917" cy="314327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3500430" y="6072206"/>
            <a:ext cx="1357322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86380" y="6072206"/>
            <a:ext cx="1357322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143768" y="6072206"/>
            <a:ext cx="1357322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CDAF-BF47-49FA-A4D6-14450CD23620}" type="slidenum">
              <a:rPr lang="en-US" smtClean="0"/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-785850" y="6072206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85728"/>
            <a:ext cx="8501122" cy="635798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 симетрија </a:t>
            </a:r>
            <a:r>
              <a:rPr lang="sr-Cyrl-R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чува распоред </a:t>
            </a:r>
            <a: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тачака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Ако је А –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 онда је А</a:t>
            </a:r>
            <a:r>
              <a:rPr lang="sr-Cyrl-RS" dirty="0" smtClean="0">
                <a:latin typeface="Minion Pro Cond"/>
                <a:cs typeface="Times New Roman" pitchFamily="18" charset="0"/>
              </a:rPr>
              <a:t>₁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RS" dirty="0" smtClean="0">
                <a:latin typeface="Minion Pro Cond"/>
                <a:cs typeface="Times New Roman" pitchFamily="18" charset="0"/>
              </a:rPr>
              <a:t>₁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₁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при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чему су А</a:t>
            </a:r>
            <a:r>
              <a:rPr lang="sr-Cyrl-RS" dirty="0" smtClean="0">
                <a:latin typeface="Minion Pro Cond"/>
                <a:cs typeface="Times New Roman" pitchFamily="18" charset="0"/>
              </a:rPr>
              <a:t>₁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RS" dirty="0" smtClean="0">
                <a:latin typeface="Minion Pro Cond"/>
                <a:cs typeface="Times New Roman" pitchFamily="18" charset="0"/>
              </a:rPr>
              <a:t>₁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RS" dirty="0" smtClean="0">
                <a:latin typeface="Minion Pro Cond"/>
                <a:cs typeface="Times New Roman" pitchFamily="18" charset="0"/>
              </a:rPr>
              <a:t>₁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тачке симетричне тачкама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А, </a:t>
            </a: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у односу на осу. Одавде следи да се </a:t>
            </a:r>
          </a:p>
          <a:p>
            <a:pPr>
              <a:buNone/>
            </a:pPr>
            <a:r>
              <a:rPr lang="sr-Cyrl-R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sr-Cyrl-R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сном симетријом дуж пресликава на дуж.</a:t>
            </a:r>
          </a:p>
        </p:txBody>
      </p:sp>
      <p:pic>
        <p:nvPicPr>
          <p:cNvPr id="4" name="Picture 3" descr="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14686"/>
            <a:ext cx="8139418" cy="242889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hevron 4"/>
          <p:cNvSpPr/>
          <p:nvPr/>
        </p:nvSpPr>
        <p:spPr>
          <a:xfrm>
            <a:off x="428596" y="500042"/>
            <a:ext cx="571504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428596" y="928670"/>
            <a:ext cx="285752" cy="214314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571868" y="6072206"/>
            <a:ext cx="1357322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29256" y="6072206"/>
            <a:ext cx="1357322" cy="28575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286644" y="6072206"/>
            <a:ext cx="1357322" cy="2857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CDAF-BF47-49FA-A4D6-14450CD23620}" type="slidenum">
              <a:rPr lang="en-US" smtClean="0"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-714412" y="6143644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2865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Растојање између две тачке </a:t>
            </a:r>
            <a:r>
              <a:rPr lang="sr-Cyrl-R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једнако је</a:t>
            </a:r>
          </a:p>
          <a:p>
            <a:pPr>
              <a:buNone/>
            </a:pPr>
            <a: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астојању између слика тих тачака при осној</a:t>
            </a:r>
          </a:p>
          <a:p>
            <a:pPr>
              <a:buNone/>
            </a:pPr>
            <a: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иметрији (у односу на било коју осу).</a:t>
            </a:r>
          </a:p>
          <a:p>
            <a:pPr>
              <a:buNone/>
            </a:pPr>
            <a:r>
              <a:rPr lang="sr-Cyrl-R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     Због ове особине, </a:t>
            </a:r>
            <a:r>
              <a:rPr lang="sr-Cyrl-RS" u="sng" dirty="0" smtClean="0">
                <a:latin typeface="Times New Roman" pitchFamily="18" charset="0"/>
                <a:cs typeface="Times New Roman" pitchFamily="18" charset="0"/>
              </a:rPr>
              <a:t>осна симетрија је </a:t>
            </a:r>
          </a:p>
          <a:p>
            <a:pPr>
              <a:buNone/>
            </a:pPr>
            <a:r>
              <a:rPr lang="sr-Cyrl-R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RS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зометријска трансформација</a:t>
            </a:r>
            <a:r>
              <a:rPr lang="sr-Cyrl-R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Chevron 3"/>
          <p:cNvSpPr/>
          <p:nvPr/>
        </p:nvSpPr>
        <p:spPr>
          <a:xfrm>
            <a:off x="500034" y="1000108"/>
            <a:ext cx="714380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00034" y="2928934"/>
            <a:ext cx="714380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29256" y="3786190"/>
            <a:ext cx="3429024" cy="2143140"/>
          </a:xfrm>
          <a:prstGeom prst="cloudCallout">
            <a:avLst/>
          </a:prstGeom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i="1" dirty="0" smtClean="0">
                <a:solidFill>
                  <a:srgbClr val="002060"/>
                </a:solidFill>
              </a:rPr>
              <a:t>До следећег часа,</a:t>
            </a:r>
          </a:p>
          <a:p>
            <a:pPr algn="ctr"/>
            <a:r>
              <a:rPr lang="sr-Cyrl-RS" b="1" i="1" dirty="0" smtClean="0">
                <a:solidFill>
                  <a:srgbClr val="002060"/>
                </a:solidFill>
              </a:rPr>
              <a:t>поздрав,ваше наставнице Јована и Марија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7" name="Picture 6" descr="85367275-good-vibes-only-quotation-on-hand-drawing-flowers-wreath-over-white-paper-background-greeting-card-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929066"/>
            <a:ext cx="2428892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CDAF-BF47-49FA-A4D6-14450CD23620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28794" y="6143644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72</TotalTime>
  <Words>411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Примери осне симетрије и симетричне тачке - обрада -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Примери осне симетрије и симетричне тачке - обрада -</dc:title>
  <dc:creator>Marija</dc:creator>
  <cp:lastModifiedBy>Marija</cp:lastModifiedBy>
  <cp:revision>8</cp:revision>
  <dcterms:created xsi:type="dcterms:W3CDTF">2020-05-18T20:12:34Z</dcterms:created>
  <dcterms:modified xsi:type="dcterms:W3CDTF">2020-05-18T21:24:40Z</dcterms:modified>
</cp:coreProperties>
</file>